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3"/>
  </p:sldMasterIdLst>
  <p:notesMasterIdLst>
    <p:notesMasterId r:id="rId4"/>
  </p:notesMasterIdLst>
  <p:sldIdLst>
    <p:sldId id="256" r:id="rId5"/>
  </p:sldIdLst>
  <p:sldSz cy="6858000" cx="12192000"/>
  <p:notesSz cx="7559675" cy="10691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55950" y="5078600"/>
            <a:ext cx="6047725" cy="48113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755950" y="5078600"/>
            <a:ext cx="6047725" cy="4811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notes"/>
          <p:cNvSpPr/>
          <p:nvPr>
            <p:ph idx="2" type="sldImg"/>
          </p:nvPr>
        </p:nvSpPr>
        <p:spPr>
          <a:xfrm>
            <a:off x="1260175" y="801875"/>
            <a:ext cx="5040025" cy="40094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 type="subTitle"/>
          </p:nvPr>
        </p:nvSpPr>
        <p:spPr>
          <a:xfrm>
            <a:off x="609480" y="1604520"/>
            <a:ext cx="10972440" cy="397764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1"/>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 type="body"/>
          </p:nvPr>
        </p:nvSpPr>
        <p:spPr>
          <a:xfrm>
            <a:off x="609480" y="160452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1"/>
          <p:cNvSpPr txBox="1"/>
          <p:nvPr>
            <p:ph idx="2" type="body"/>
          </p:nvPr>
        </p:nvSpPr>
        <p:spPr>
          <a:xfrm>
            <a:off x="609480" y="368244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2"/>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2"/>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9" name="Google Shape;49;p12"/>
          <p:cNvSpPr txBox="1"/>
          <p:nvPr>
            <p:ph idx="3" type="body"/>
          </p:nvPr>
        </p:nvSpPr>
        <p:spPr>
          <a:xfrm>
            <a:off x="60948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0" name="Google Shape;50;p12"/>
          <p:cNvSpPr txBox="1"/>
          <p:nvPr>
            <p:ph idx="4" type="body"/>
          </p:nvPr>
        </p:nvSpPr>
        <p:spPr>
          <a:xfrm>
            <a:off x="623196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3"/>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 type="body"/>
          </p:nvPr>
        </p:nvSpPr>
        <p:spPr>
          <a:xfrm>
            <a:off x="60948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3"/>
          <p:cNvSpPr txBox="1"/>
          <p:nvPr>
            <p:ph idx="2" type="body"/>
          </p:nvPr>
        </p:nvSpPr>
        <p:spPr>
          <a:xfrm>
            <a:off x="431964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5" name="Google Shape;55;p13"/>
          <p:cNvSpPr txBox="1"/>
          <p:nvPr>
            <p:ph idx="3" type="body"/>
          </p:nvPr>
        </p:nvSpPr>
        <p:spPr>
          <a:xfrm>
            <a:off x="8029800" y="160452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6" name="Google Shape;56;p13"/>
          <p:cNvSpPr txBox="1"/>
          <p:nvPr>
            <p:ph idx="4" type="body"/>
          </p:nvPr>
        </p:nvSpPr>
        <p:spPr>
          <a:xfrm>
            <a:off x="60948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7" name="Google Shape;57;p13"/>
          <p:cNvSpPr txBox="1"/>
          <p:nvPr>
            <p:ph idx="5" type="body"/>
          </p:nvPr>
        </p:nvSpPr>
        <p:spPr>
          <a:xfrm>
            <a:off x="431964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6" type="body"/>
          </p:nvPr>
        </p:nvSpPr>
        <p:spPr>
          <a:xfrm>
            <a:off x="8029800" y="3682440"/>
            <a:ext cx="35330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4"/>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4"/>
          <p:cNvSpPr txBox="1"/>
          <p:nvPr>
            <p:ph idx="1" type="body"/>
          </p:nvPr>
        </p:nvSpPr>
        <p:spPr>
          <a:xfrm>
            <a:off x="609480" y="1604520"/>
            <a:ext cx="1097244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5"/>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 type="body"/>
          </p:nvPr>
        </p:nvSpPr>
        <p:spPr>
          <a:xfrm>
            <a:off x="60948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 name="Google Shape;21;p5"/>
          <p:cNvSpPr txBox="1"/>
          <p:nvPr>
            <p:ph idx="2" type="body"/>
          </p:nvPr>
        </p:nvSpPr>
        <p:spPr>
          <a:xfrm>
            <a:off x="623196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6"/>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7"/>
          <p:cNvSpPr txBox="1"/>
          <p:nvPr>
            <p:ph idx="1" type="subTitle"/>
          </p:nvPr>
        </p:nvSpPr>
        <p:spPr>
          <a:xfrm>
            <a:off x="1523880" y="1122480"/>
            <a:ext cx="9143640" cy="110667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8"/>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8"/>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9" name="Google Shape;29;p8"/>
          <p:cNvSpPr txBox="1"/>
          <p:nvPr>
            <p:ph idx="2" type="body"/>
          </p:nvPr>
        </p:nvSpPr>
        <p:spPr>
          <a:xfrm>
            <a:off x="623196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0" name="Google Shape;30;p8"/>
          <p:cNvSpPr txBox="1"/>
          <p:nvPr>
            <p:ph idx="3" type="body"/>
          </p:nvPr>
        </p:nvSpPr>
        <p:spPr>
          <a:xfrm>
            <a:off x="60948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9"/>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9"/>
          <p:cNvSpPr txBox="1"/>
          <p:nvPr>
            <p:ph idx="1" type="body"/>
          </p:nvPr>
        </p:nvSpPr>
        <p:spPr>
          <a:xfrm>
            <a:off x="609480" y="1604520"/>
            <a:ext cx="5354280" cy="39776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9"/>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5" name="Google Shape;35;p9"/>
          <p:cNvSpPr txBox="1"/>
          <p:nvPr>
            <p:ph idx="3" type="body"/>
          </p:nvPr>
        </p:nvSpPr>
        <p:spPr>
          <a:xfrm>
            <a:off x="6231960" y="368244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0"/>
          <p:cNvSpPr txBox="1"/>
          <p:nvPr>
            <p:ph type="title"/>
          </p:nvPr>
        </p:nvSpPr>
        <p:spPr>
          <a:xfrm>
            <a:off x="1523880" y="1122480"/>
            <a:ext cx="9143640" cy="23871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0"/>
          <p:cNvSpPr txBox="1"/>
          <p:nvPr>
            <p:ph idx="1" type="body"/>
          </p:nvPr>
        </p:nvSpPr>
        <p:spPr>
          <a:xfrm>
            <a:off x="60948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10"/>
          <p:cNvSpPr txBox="1"/>
          <p:nvPr>
            <p:ph idx="2" type="body"/>
          </p:nvPr>
        </p:nvSpPr>
        <p:spPr>
          <a:xfrm>
            <a:off x="6231960" y="1604520"/>
            <a:ext cx="535428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0" name="Google Shape;40;p10"/>
          <p:cNvSpPr txBox="1"/>
          <p:nvPr>
            <p:ph idx="3" type="body"/>
          </p:nvPr>
        </p:nvSpPr>
        <p:spPr>
          <a:xfrm>
            <a:off x="609480" y="3682440"/>
            <a:ext cx="10972440" cy="189720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23880" y="1122480"/>
            <a:ext cx="9143640" cy="2387160"/>
          </a:xfrm>
          <a:prstGeom prst="rect">
            <a:avLst/>
          </a:prstGeom>
          <a:noFill/>
          <a:ln>
            <a:noFill/>
          </a:ln>
        </p:spPr>
        <p:txBody>
          <a:bodyPr anchorCtr="0" anchor="b"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7" name="Google Shape;7;p1"/>
          <p:cNvSpPr txBox="1"/>
          <p:nvPr>
            <p:ph idx="10" type="dt"/>
          </p:nvPr>
        </p:nvSpPr>
        <p:spPr>
          <a:xfrm>
            <a:off x="838080" y="6356520"/>
            <a:ext cx="2742840" cy="364680"/>
          </a:xfrm>
          <a:prstGeom prst="rect">
            <a:avLst/>
          </a:prstGeom>
          <a:noFill/>
          <a:ln>
            <a:noFill/>
          </a:ln>
        </p:spPr>
        <p:txBody>
          <a:bodyPr anchorCtr="0" anchor="t"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p1"/>
          <p:cNvSpPr txBox="1"/>
          <p:nvPr>
            <p:ph idx="11" type="ftr"/>
          </p:nvPr>
        </p:nvSpPr>
        <p:spPr>
          <a:xfrm>
            <a:off x="4038480" y="6356520"/>
            <a:ext cx="4114440" cy="364680"/>
          </a:xfrm>
          <a:prstGeom prst="rect">
            <a:avLst/>
          </a:prstGeom>
          <a:noFill/>
          <a:ln>
            <a:noFill/>
          </a:ln>
        </p:spPr>
        <p:txBody>
          <a:bodyPr anchorCtr="0" anchor="t" bIns="45000" lIns="90000" spcFirstLastPara="1" rIns="90000" wrap="square" tIns="450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9" name="Google Shape;9;p1"/>
          <p:cNvSpPr txBox="1"/>
          <p:nvPr>
            <p:ph idx="12" type="sldNum"/>
          </p:nvPr>
        </p:nvSpPr>
        <p:spPr>
          <a:xfrm>
            <a:off x="8610480" y="6356520"/>
            <a:ext cx="2742840" cy="364680"/>
          </a:xfrm>
          <a:prstGeom prst="rect">
            <a:avLst/>
          </a:prstGeom>
          <a:noFill/>
          <a:ln>
            <a:noFill/>
          </a:ln>
        </p:spPr>
        <p:txBody>
          <a:bodyPr anchorCtr="0" anchor="t" bIns="45000" lIns="90000" spcFirstLastPara="1" rIns="90000" wrap="square" tIns="45000">
            <a:noAutofit/>
          </a:bodyPr>
          <a:lstStyle>
            <a:lvl1pPr indent="0" lvl="0" marL="0" marR="0" rtl="0" algn="l">
              <a:spcBef>
                <a:spcPts val="0"/>
              </a:spcBef>
              <a:buNone/>
              <a:defRPr b="0" i="0" sz="1800" u="none" cap="none" strike="noStrike">
                <a:solidFill>
                  <a:srgbClr val="000000"/>
                </a:solidFill>
                <a:latin typeface="Calibri"/>
                <a:ea typeface="Calibri"/>
                <a:cs typeface="Calibri"/>
                <a:sym typeface="Calibri"/>
              </a:defRPr>
            </a:lvl1pPr>
            <a:lvl2pPr indent="0" lvl="1" marL="0" marR="0" rtl="0" algn="l">
              <a:spcBef>
                <a:spcPts val="0"/>
              </a:spcBef>
              <a:buNone/>
              <a:defRPr b="0" i="0" sz="1800" u="none" cap="none" strike="noStrike">
                <a:solidFill>
                  <a:srgbClr val="000000"/>
                </a:solidFill>
                <a:latin typeface="Calibri"/>
                <a:ea typeface="Calibri"/>
                <a:cs typeface="Calibri"/>
                <a:sym typeface="Calibri"/>
              </a:defRPr>
            </a:lvl2pPr>
            <a:lvl3pPr indent="0" lvl="2" marL="0" marR="0" rtl="0" algn="l">
              <a:spcBef>
                <a:spcPts val="0"/>
              </a:spcBef>
              <a:buNone/>
              <a:defRPr b="0" i="0" sz="1800" u="none" cap="none" strike="noStrike">
                <a:solidFill>
                  <a:srgbClr val="000000"/>
                </a:solidFill>
                <a:latin typeface="Calibri"/>
                <a:ea typeface="Calibri"/>
                <a:cs typeface="Calibri"/>
                <a:sym typeface="Calibri"/>
              </a:defRPr>
            </a:lvl3pPr>
            <a:lvl4pPr indent="0" lvl="3" marL="0" marR="0" rtl="0" algn="l">
              <a:spcBef>
                <a:spcPts val="0"/>
              </a:spcBef>
              <a:buNone/>
              <a:defRPr b="0" i="0" sz="1800" u="none" cap="none" strike="noStrike">
                <a:solidFill>
                  <a:srgbClr val="000000"/>
                </a:solidFill>
                <a:latin typeface="Calibri"/>
                <a:ea typeface="Calibri"/>
                <a:cs typeface="Calibri"/>
                <a:sym typeface="Calibri"/>
              </a:defRPr>
            </a:lvl4pPr>
            <a:lvl5pPr indent="0" lvl="4" marL="0" marR="0" rtl="0" algn="l">
              <a:spcBef>
                <a:spcPts val="0"/>
              </a:spcBef>
              <a:buNone/>
              <a:defRPr b="0" i="0" sz="1800" u="none" cap="none" strike="noStrike">
                <a:solidFill>
                  <a:srgbClr val="000000"/>
                </a:solidFill>
                <a:latin typeface="Calibri"/>
                <a:ea typeface="Calibri"/>
                <a:cs typeface="Calibri"/>
                <a:sym typeface="Calibri"/>
              </a:defRPr>
            </a:lvl5pPr>
            <a:lvl6pPr indent="0" lvl="5" marL="0" marR="0" rtl="0" algn="l">
              <a:spcBef>
                <a:spcPts val="0"/>
              </a:spcBef>
              <a:buNone/>
              <a:defRPr b="0" i="0" sz="1800" u="none" cap="none" strike="noStrike">
                <a:solidFill>
                  <a:srgbClr val="000000"/>
                </a:solidFill>
                <a:latin typeface="Calibri"/>
                <a:ea typeface="Calibri"/>
                <a:cs typeface="Calibri"/>
                <a:sym typeface="Calibri"/>
              </a:defRPr>
            </a:lvl6pPr>
            <a:lvl7pPr indent="0" lvl="6" marL="0" marR="0" rtl="0" algn="l">
              <a:spcBef>
                <a:spcPts val="0"/>
              </a:spcBef>
              <a:buNone/>
              <a:defRPr b="0" i="0" sz="1800" u="none" cap="none" strike="noStrike">
                <a:solidFill>
                  <a:srgbClr val="000000"/>
                </a:solidFill>
                <a:latin typeface="Calibri"/>
                <a:ea typeface="Calibri"/>
                <a:cs typeface="Calibri"/>
                <a:sym typeface="Calibri"/>
              </a:defRPr>
            </a:lvl7pPr>
            <a:lvl8pPr indent="0" lvl="7" marL="0" marR="0" rtl="0" algn="l">
              <a:spcBef>
                <a:spcPts val="0"/>
              </a:spcBef>
              <a:buNone/>
              <a:defRPr b="0" i="0" sz="1800" u="none" cap="none" strike="noStrike">
                <a:solidFill>
                  <a:srgbClr val="000000"/>
                </a:solidFill>
                <a:latin typeface="Calibri"/>
                <a:ea typeface="Calibri"/>
                <a:cs typeface="Calibri"/>
                <a:sym typeface="Calibri"/>
              </a:defRPr>
            </a:lvl8pPr>
            <a:lvl9pPr indent="0" lvl="8" marL="0" marR="0" rtl="0" algn="l">
              <a:spcBef>
                <a:spcPts val="0"/>
              </a:spcBef>
              <a:buNone/>
              <a:defRPr b="0" i="0" sz="1800" u="none" cap="none" strike="noStrike">
                <a:solidFill>
                  <a:srgbClr val="000000"/>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n-GB"/>
              <a:t>‹#›</a:t>
            </a:fld>
            <a:endParaRPr>
              <a:latin typeface="Times New Roman"/>
              <a:ea typeface="Times New Roman"/>
              <a:cs typeface="Times New Roman"/>
              <a:sym typeface="Times New Roman"/>
            </a:endParaRPr>
          </a:p>
        </p:txBody>
      </p:sp>
      <p:sp>
        <p:nvSpPr>
          <p:cNvPr id="10" name="Google Shape;10;p1"/>
          <p:cNvSpPr txBox="1"/>
          <p:nvPr>
            <p:ph idx="1" type="body"/>
          </p:nvPr>
        </p:nvSpPr>
        <p:spPr>
          <a:xfrm>
            <a:off x="609480" y="1604520"/>
            <a:ext cx="10972440" cy="39776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2" name="Shape 62"/>
        <p:cNvGrpSpPr/>
        <p:nvPr/>
      </p:nvGrpSpPr>
      <p:grpSpPr>
        <a:xfrm>
          <a:off x="0" y="0"/>
          <a:ext cx="0" cy="0"/>
          <a:chOff x="0" y="0"/>
          <a:chExt cx="0" cy="0"/>
        </a:xfrm>
      </p:grpSpPr>
      <p:sp>
        <p:nvSpPr>
          <p:cNvPr id="63" name="Google Shape;63;p14"/>
          <p:cNvSpPr txBox="1"/>
          <p:nvPr/>
        </p:nvSpPr>
        <p:spPr>
          <a:xfrm>
            <a:off x="1523880" y="1122480"/>
            <a:ext cx="9143640" cy="2387160"/>
          </a:xfrm>
          <a:prstGeom prst="rect">
            <a:avLst/>
          </a:prstGeom>
          <a:noFill/>
          <a:ln>
            <a:noFill/>
          </a:ln>
        </p:spPr>
        <p:txBody>
          <a:bodyPr anchorCtr="0" anchor="t" bIns="45000" lIns="90000" spcFirstLastPara="1" rIns="90000" wrap="square" tIns="45000">
            <a:noAutofit/>
          </a:bodyPr>
          <a:lstStyle/>
          <a:p>
            <a:pPr indent="0" lvl="0" marL="0" marR="0" rtl="0" algn="l">
              <a:spcBef>
                <a:spcPts val="0"/>
              </a:spcBef>
              <a:spcAft>
                <a:spcPts val="0"/>
              </a:spcAft>
              <a:buNone/>
            </a:pPr>
            <a:r>
              <a:t/>
            </a:r>
            <a:endParaRPr b="0" sz="1800" strike="noStrike">
              <a:solidFill>
                <a:srgbClr val="000000"/>
              </a:solidFill>
              <a:latin typeface="Calibri"/>
              <a:ea typeface="Calibri"/>
              <a:cs typeface="Calibri"/>
              <a:sym typeface="Calibri"/>
            </a:endParaRPr>
          </a:p>
        </p:txBody>
      </p:sp>
      <p:sp>
        <p:nvSpPr>
          <p:cNvPr id="64" name="Google Shape;64;p14"/>
          <p:cNvSpPr txBox="1"/>
          <p:nvPr/>
        </p:nvSpPr>
        <p:spPr>
          <a:xfrm>
            <a:off x="1523880" y="3602160"/>
            <a:ext cx="9143640" cy="1655280"/>
          </a:xfrm>
          <a:prstGeom prst="rect">
            <a:avLst/>
          </a:prstGeom>
          <a:noFill/>
          <a:ln>
            <a:noFill/>
          </a:ln>
        </p:spPr>
        <p:txBody>
          <a:bodyPr anchorCtr="0" anchor="t" bIns="45000" lIns="90000" spcFirstLastPara="1" rIns="90000" wrap="square" tIns="45000">
            <a:noAutofit/>
          </a:bodyPr>
          <a:lstStyle/>
          <a:p>
            <a:pPr indent="0" lvl="0" marL="0" marR="0" rtl="0" algn="ctr">
              <a:spcBef>
                <a:spcPts val="0"/>
              </a:spcBef>
              <a:spcAft>
                <a:spcPts val="0"/>
              </a:spcAft>
              <a:buNone/>
            </a:pPr>
            <a:r>
              <a:t/>
            </a:r>
            <a:endParaRPr b="0" sz="3200" strike="noStrike">
              <a:latin typeface="Arial"/>
              <a:ea typeface="Arial"/>
              <a:cs typeface="Arial"/>
              <a:sym typeface="Arial"/>
            </a:endParaRPr>
          </a:p>
        </p:txBody>
      </p:sp>
      <p:sp>
        <p:nvSpPr>
          <p:cNvPr id="65" name="Google Shape;65;p14"/>
          <p:cNvSpPr/>
          <p:nvPr/>
        </p:nvSpPr>
        <p:spPr>
          <a:xfrm>
            <a:off x="116822" y="99722"/>
            <a:ext cx="11957700" cy="6658500"/>
          </a:xfrm>
          <a:prstGeom prst="rect">
            <a:avLst/>
          </a:prstGeom>
          <a:solidFill>
            <a:srgbClr val="C4C4C4">
              <a:alpha val="458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p:nvPr/>
        </p:nvSpPr>
        <p:spPr>
          <a:xfrm>
            <a:off x="182625" y="264500"/>
            <a:ext cx="3262200" cy="30858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English</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Text: How to train your dragon</a:t>
            </a:r>
            <a:endParaRPr b="1" sz="1300">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Really Remarkable Reptiles</a:t>
            </a:r>
            <a:endParaRPr b="1" sz="1300">
              <a:latin typeface="Calibri"/>
              <a:ea typeface="Calibri"/>
              <a:cs typeface="Calibri"/>
              <a:sym typeface="Calibri"/>
            </a:endParaRPr>
          </a:p>
          <a:p>
            <a:pPr indent="0" lvl="0" marL="0" marR="0" rtl="0" algn="ctr">
              <a:spcBef>
                <a:spcPts val="0"/>
              </a:spcBef>
              <a:spcAft>
                <a:spcPts val="0"/>
              </a:spcAft>
              <a:buNone/>
            </a:pPr>
            <a:r>
              <a:t/>
            </a:r>
            <a:endParaRPr b="1" sz="400">
              <a:latin typeface="Calibri"/>
              <a:ea typeface="Calibri"/>
              <a:cs typeface="Calibri"/>
              <a:sym typeface="Calibri"/>
            </a:endParaRPr>
          </a:p>
          <a:p>
            <a:pPr indent="0" lvl="0" marL="0" marR="0" rtl="0" algn="l">
              <a:spcBef>
                <a:spcPts val="0"/>
              </a:spcBef>
              <a:spcAft>
                <a:spcPts val="0"/>
              </a:spcAft>
              <a:buNone/>
            </a:pPr>
            <a:r>
              <a:rPr b="1" i="1" lang="en-GB" sz="1300">
                <a:latin typeface="Calibri"/>
                <a:ea typeface="Calibri"/>
                <a:cs typeface="Calibri"/>
                <a:sym typeface="Calibri"/>
              </a:rPr>
              <a:t>Fiction: </a:t>
            </a:r>
            <a:r>
              <a:rPr lang="en-GB" sz="1300">
                <a:solidFill>
                  <a:schemeClr val="dk1"/>
                </a:solidFill>
                <a:latin typeface="Calibri"/>
                <a:ea typeface="Calibri"/>
                <a:cs typeface="Calibri"/>
                <a:sym typeface="Calibri"/>
              </a:rPr>
              <a:t>We will continue to explore sentence and paragraph construction with varied word classes (adjectives, adverbs, conjunctions and prepositions) and sentence openers to interest our readers. We will write a range of text types including descriptive and comparative paragraphs, which will lead us into writing a story.</a:t>
            </a:r>
            <a:endParaRPr sz="1300">
              <a:latin typeface="Calibri"/>
              <a:ea typeface="Calibri"/>
              <a:cs typeface="Calibri"/>
              <a:sym typeface="Calibri"/>
            </a:endParaRPr>
          </a:p>
          <a:p>
            <a:pPr indent="0" lvl="0" marL="0" marR="0" rtl="0" algn="l">
              <a:spcBef>
                <a:spcPts val="0"/>
              </a:spcBef>
              <a:spcAft>
                <a:spcPts val="0"/>
              </a:spcAft>
              <a:buNone/>
            </a:pPr>
            <a:r>
              <a:t/>
            </a:r>
            <a:endParaRPr sz="500">
              <a:latin typeface="Calibri"/>
              <a:ea typeface="Calibri"/>
              <a:cs typeface="Calibri"/>
              <a:sym typeface="Calibri"/>
            </a:endParaRPr>
          </a:p>
          <a:p>
            <a:pPr indent="0" lvl="0" marL="0" rtl="0" algn="l">
              <a:spcBef>
                <a:spcPts val="0"/>
              </a:spcBef>
              <a:spcAft>
                <a:spcPts val="0"/>
              </a:spcAft>
              <a:buClr>
                <a:schemeClr val="dk1"/>
              </a:buClr>
              <a:buFont typeface="Arial"/>
              <a:buNone/>
            </a:pPr>
            <a:r>
              <a:rPr b="1" i="1" lang="en-GB" sz="1300">
                <a:solidFill>
                  <a:schemeClr val="dk1"/>
                </a:solidFill>
                <a:latin typeface="Calibri"/>
                <a:ea typeface="Calibri"/>
                <a:cs typeface="Calibri"/>
                <a:sym typeface="Calibri"/>
              </a:rPr>
              <a:t>Non-fiction: </a:t>
            </a:r>
            <a:r>
              <a:rPr lang="en-GB" sz="1300">
                <a:solidFill>
                  <a:schemeClr val="dk1"/>
                </a:solidFill>
                <a:latin typeface="Calibri"/>
                <a:ea typeface="Calibri"/>
                <a:cs typeface="Calibri"/>
                <a:sym typeface="Calibri"/>
              </a:rPr>
              <a:t>We will consider features of non-fiction text types </a:t>
            </a:r>
            <a:r>
              <a:rPr lang="en-GB" sz="1300">
                <a:solidFill>
                  <a:schemeClr val="dk1"/>
                </a:solidFill>
                <a:latin typeface="Calibri"/>
                <a:ea typeface="Calibri"/>
                <a:cs typeface="Calibri"/>
                <a:sym typeface="Calibri"/>
              </a:rPr>
              <a:t>including</a:t>
            </a:r>
            <a:r>
              <a:rPr lang="en-GB" sz="1300">
                <a:solidFill>
                  <a:schemeClr val="dk1"/>
                </a:solidFill>
                <a:latin typeface="Calibri"/>
                <a:ea typeface="Calibri"/>
                <a:cs typeface="Calibri"/>
                <a:sym typeface="Calibri"/>
              </a:rPr>
              <a:t> discussion texts. Our final copies will then need to use all key features. </a:t>
            </a:r>
            <a:endParaRPr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7" name="Google Shape;67;p14"/>
          <p:cNvSpPr/>
          <p:nvPr/>
        </p:nvSpPr>
        <p:spPr>
          <a:xfrm>
            <a:off x="182625" y="3419875"/>
            <a:ext cx="2773800" cy="23328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Science</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Topic: </a:t>
            </a:r>
            <a:endParaRPr b="1" sz="1300">
              <a:latin typeface="Calibri"/>
              <a:ea typeface="Calibri"/>
              <a:cs typeface="Calibri"/>
              <a:sym typeface="Calibri"/>
            </a:endParaRPr>
          </a:p>
          <a:p>
            <a:pPr indent="0" lvl="0" marL="0" marR="0" rtl="0" algn="ctr">
              <a:spcBef>
                <a:spcPts val="0"/>
              </a:spcBef>
              <a:spcAft>
                <a:spcPts val="0"/>
              </a:spcAft>
              <a:buNone/>
            </a:pPr>
            <a:r>
              <a:t/>
            </a:r>
            <a:endParaRPr b="1" sz="5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GB" sz="1300">
                <a:solidFill>
                  <a:schemeClr val="dk1"/>
                </a:solidFill>
                <a:latin typeface="Calibri"/>
                <a:ea typeface="Calibri"/>
                <a:cs typeface="Calibri"/>
                <a:sym typeface="Calibri"/>
              </a:rPr>
              <a:t>During this scientific topic, we will explore how we know the Earth is round and how the solar system was formed. We will explore the phases of the moon and even conduct our own scientific experiments</a:t>
            </a:r>
            <a:endParaRPr sz="1800"/>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8" name="Google Shape;68;p14"/>
          <p:cNvSpPr/>
          <p:nvPr/>
        </p:nvSpPr>
        <p:spPr>
          <a:xfrm>
            <a:off x="3576350" y="264500"/>
            <a:ext cx="4335000" cy="24954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History</a:t>
            </a:r>
            <a:endParaRPr b="1" sz="1800" u="sng" strike="noStrike">
              <a:solidFill>
                <a:srgbClr val="000000"/>
              </a:solidFill>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Enquiry Question: </a:t>
            </a:r>
            <a:endParaRPr b="1">
              <a:latin typeface="Calibri"/>
              <a:ea typeface="Calibri"/>
              <a:cs typeface="Calibri"/>
              <a:sym typeface="Calibri"/>
            </a:endParaRPr>
          </a:p>
          <a:p>
            <a:pPr indent="0" lvl="0" marL="0" marR="0" rtl="0" algn="l">
              <a:spcBef>
                <a:spcPts val="0"/>
              </a:spcBef>
              <a:spcAft>
                <a:spcPts val="0"/>
              </a:spcAft>
              <a:buNone/>
            </a:pPr>
            <a:r>
              <a:t/>
            </a:r>
            <a:endParaRPr b="1" sz="300">
              <a:latin typeface="Calibri"/>
              <a:ea typeface="Calibri"/>
              <a:cs typeface="Calibri"/>
              <a:sym typeface="Calibri"/>
            </a:endParaRPr>
          </a:p>
          <a:p>
            <a:pPr indent="0" lvl="0" marL="0" marR="0" rtl="0" algn="l">
              <a:spcBef>
                <a:spcPts val="0"/>
              </a:spcBef>
              <a:spcAft>
                <a:spcPts val="0"/>
              </a:spcAft>
              <a:buNone/>
            </a:pPr>
            <a:r>
              <a:rPr lang="en-GB" sz="1300">
                <a:latin typeface="Calibri"/>
                <a:ea typeface="Calibri"/>
                <a:cs typeface="Calibri"/>
                <a:sym typeface="Calibri"/>
              </a:rPr>
              <a:t>Dickens class will look at out timeline and place the Anglo- saxon and Viking periods against each other and against topics we have already covered in history. We will compare the </a:t>
            </a:r>
            <a:r>
              <a:rPr lang="en-GB" sz="1300">
                <a:latin typeface="Calibri"/>
                <a:ea typeface="Calibri"/>
                <a:cs typeface="Calibri"/>
                <a:sym typeface="Calibri"/>
              </a:rPr>
              <a:t>reasons</a:t>
            </a:r>
            <a:r>
              <a:rPr lang="en-GB" sz="1300">
                <a:latin typeface="Calibri"/>
                <a:ea typeface="Calibri"/>
                <a:cs typeface="Calibri"/>
                <a:sym typeface="Calibri"/>
              </a:rPr>
              <a:t> for the vikings invasion in Britain, including the effect this has on Anglo-Saxon life. We will look at the kings of the Anglo-Saxon period and suggest ways in which they helped to change Britain and how we see this today. We will look at the evidence for and against the Vikings being ‘vicious’ and use secondary sources to decide this.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69" name="Google Shape;69;p14"/>
          <p:cNvSpPr/>
          <p:nvPr/>
        </p:nvSpPr>
        <p:spPr>
          <a:xfrm>
            <a:off x="8048225" y="264500"/>
            <a:ext cx="3902100" cy="30414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Maths</a:t>
            </a:r>
            <a:endParaRPr b="1" sz="1800" u="sng" strike="noStrike"/>
          </a:p>
          <a:p>
            <a:pPr indent="0" lvl="0" marL="0" marR="0" rtl="0" algn="l">
              <a:spcBef>
                <a:spcPts val="0"/>
              </a:spcBef>
              <a:spcAft>
                <a:spcPts val="0"/>
              </a:spcAft>
              <a:buNone/>
            </a:pPr>
            <a:r>
              <a:t/>
            </a:r>
            <a:endParaRPr b="1" sz="400" u="sng">
              <a:latin typeface="Calibri"/>
              <a:ea typeface="Calibri"/>
              <a:cs typeface="Calibri"/>
              <a:sym typeface="Calibri"/>
            </a:endParaRPr>
          </a:p>
          <a:p>
            <a:pPr indent="0" lvl="0" marL="0" marR="0" rtl="0" algn="l">
              <a:spcBef>
                <a:spcPts val="0"/>
              </a:spcBef>
              <a:spcAft>
                <a:spcPts val="0"/>
              </a:spcAft>
              <a:buNone/>
            </a:pPr>
            <a:r>
              <a:rPr b="1" lang="en-GB" sz="1300" u="sng">
                <a:latin typeface="Calibri"/>
                <a:ea typeface="Calibri"/>
                <a:cs typeface="Calibri"/>
                <a:sym typeface="Calibri"/>
              </a:rPr>
              <a:t>Year 4</a:t>
            </a:r>
            <a:endParaRPr b="1" sz="1300" u="sng">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Recognise place value of 4 digit number and represent and compare these numbers. </a:t>
            </a:r>
            <a:endParaRPr sz="1200">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Rounding to the nearest 10,100 and 100</a:t>
            </a:r>
            <a:endParaRPr sz="1200">
              <a:latin typeface="Calibri"/>
              <a:ea typeface="Calibri"/>
              <a:cs typeface="Calibri"/>
              <a:sym typeface="Calibri"/>
            </a:endParaRPr>
          </a:p>
          <a:p>
            <a:pPr indent="-161925" lvl="0" marL="179999" marR="0" rtl="0" algn="l">
              <a:spcBef>
                <a:spcPts val="0"/>
              </a:spcBef>
              <a:spcAft>
                <a:spcPts val="0"/>
              </a:spcAft>
              <a:buSzPts val="1200"/>
              <a:buFont typeface="Calibri"/>
              <a:buChar char="●"/>
            </a:pPr>
            <a:r>
              <a:rPr lang="en-GB" sz="1200">
                <a:latin typeface="Calibri"/>
                <a:ea typeface="Calibri"/>
                <a:cs typeface="Calibri"/>
                <a:sym typeface="Calibri"/>
              </a:rPr>
              <a:t>Select appropriate strategies to add and subtract</a:t>
            </a:r>
            <a:endParaRPr sz="1200">
              <a:latin typeface="Calibri"/>
              <a:ea typeface="Calibri"/>
              <a:cs typeface="Calibri"/>
              <a:sym typeface="Calibri"/>
            </a:endParaRPr>
          </a:p>
          <a:p>
            <a:pPr indent="0" lvl="0" marL="0" marR="0" rtl="0" algn="l">
              <a:spcBef>
                <a:spcPts val="0"/>
              </a:spcBef>
              <a:spcAft>
                <a:spcPts val="0"/>
              </a:spcAft>
              <a:buNone/>
            </a:pPr>
            <a:r>
              <a:rPr b="1" lang="en-GB" sz="1300" u="sng">
                <a:latin typeface="Calibri"/>
                <a:ea typeface="Calibri"/>
                <a:cs typeface="Calibri"/>
                <a:sym typeface="Calibri"/>
              </a:rPr>
              <a:t>Year 5</a:t>
            </a:r>
            <a:endParaRPr b="1" sz="1300" u="sng">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R</a:t>
            </a:r>
            <a:r>
              <a:rPr lang="en-GB" sz="1250">
                <a:latin typeface="Calibri"/>
                <a:ea typeface="Calibri"/>
                <a:cs typeface="Calibri"/>
                <a:sym typeface="Calibri"/>
              </a:rPr>
              <a:t>ead, write, order and compare numbers up to one million and round to the nearest multiples of ten</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Roman numerals upto M</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Use a range of mental calculation strategies to add and subtract integers </a:t>
            </a:r>
            <a:endParaRPr sz="1250">
              <a:latin typeface="Calibri"/>
              <a:ea typeface="Calibri"/>
              <a:cs typeface="Calibri"/>
              <a:sym typeface="Calibri"/>
            </a:endParaRPr>
          </a:p>
          <a:p>
            <a:pPr indent="-169374" lvl="0" marL="179999" rtl="0" algn="l">
              <a:spcBef>
                <a:spcPts val="0"/>
              </a:spcBef>
              <a:spcAft>
                <a:spcPts val="0"/>
              </a:spcAft>
              <a:buSzPts val="1250"/>
              <a:buFont typeface="Calibri"/>
              <a:buChar char="●"/>
            </a:pPr>
            <a:r>
              <a:rPr lang="en-GB" sz="1250">
                <a:latin typeface="Calibri"/>
                <a:ea typeface="Calibri"/>
                <a:cs typeface="Calibri"/>
                <a:sym typeface="Calibri"/>
              </a:rPr>
              <a:t>•Illustrate and explain the written method of column addition and subtraction</a:t>
            </a:r>
            <a:endParaRPr sz="125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0" name="Google Shape;70;p14"/>
          <p:cNvSpPr/>
          <p:nvPr/>
        </p:nvSpPr>
        <p:spPr>
          <a:xfrm>
            <a:off x="6087800" y="4173300"/>
            <a:ext cx="2459700" cy="1362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PE</a:t>
            </a:r>
            <a:endParaRPr b="1" sz="1800" u="sng" strike="noStrike">
              <a:solidFill>
                <a:srgbClr val="000000"/>
              </a:solidFill>
              <a:latin typeface="Calibri"/>
              <a:ea typeface="Calibri"/>
              <a:cs typeface="Calibri"/>
              <a:sym typeface="Calibri"/>
            </a:endParaRPr>
          </a:p>
          <a:p>
            <a:pPr indent="0" lvl="0" marL="0" marR="0" rtl="0" algn="l">
              <a:spcBef>
                <a:spcPts val="0"/>
              </a:spcBef>
              <a:spcAft>
                <a:spcPts val="0"/>
              </a:spcAft>
              <a:buNone/>
            </a:pPr>
            <a:r>
              <a:rPr lang="en-GB" sz="1300">
                <a:latin typeface="Calibri"/>
                <a:ea typeface="Calibri"/>
                <a:cs typeface="Calibri"/>
                <a:sym typeface="Calibri"/>
              </a:rPr>
              <a:t>This term in PE we will be focusing on our skills with a football, including showing great sportsmanship. We aim to increase our accuracy in passing. </a:t>
            </a:r>
            <a:endParaRPr sz="1300">
              <a:latin typeface="Calibri"/>
              <a:ea typeface="Calibri"/>
              <a:cs typeface="Calibri"/>
              <a:sym typeface="Calibri"/>
            </a:endParaRPr>
          </a:p>
          <a:p>
            <a:pPr indent="0" lvl="0" marL="0" marR="0" rtl="0" algn="l">
              <a:spcBef>
                <a:spcPts val="0"/>
              </a:spcBef>
              <a:spcAft>
                <a:spcPts val="0"/>
              </a:spcAft>
              <a:buNone/>
            </a:pPr>
            <a:r>
              <a:t/>
            </a:r>
            <a:endParaRPr b="1"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1" name="Google Shape;71;p14"/>
          <p:cNvSpPr/>
          <p:nvPr/>
        </p:nvSpPr>
        <p:spPr>
          <a:xfrm>
            <a:off x="8647300" y="3389500"/>
            <a:ext cx="3198900" cy="1362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strike="noStrike">
                <a:solidFill>
                  <a:srgbClr val="000000"/>
                </a:solidFill>
                <a:latin typeface="Calibri"/>
                <a:ea typeface="Calibri"/>
                <a:cs typeface="Calibri"/>
                <a:sym typeface="Calibri"/>
              </a:rPr>
              <a:t>French</a:t>
            </a:r>
            <a:endParaRPr b="1" sz="1800" u="sng" strike="noStrike"/>
          </a:p>
          <a:p>
            <a:pPr indent="0" lvl="0" marL="0" marR="0" rtl="0" algn="l">
              <a:spcBef>
                <a:spcPts val="0"/>
              </a:spcBef>
              <a:spcAft>
                <a:spcPts val="0"/>
              </a:spcAft>
              <a:buNone/>
            </a:pPr>
            <a:r>
              <a:rPr lang="en-GB" sz="1300">
                <a:latin typeface="Calibri"/>
                <a:ea typeface="Calibri"/>
                <a:cs typeface="Calibri"/>
                <a:sym typeface="Calibri"/>
              </a:rPr>
              <a:t>We will recap the days of the week and months of the year. We will be learning more phonetic sounds that we see within french writing and learn new vocabulary for the home we live in.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2" name="Google Shape;72;p14"/>
          <p:cNvSpPr/>
          <p:nvPr/>
        </p:nvSpPr>
        <p:spPr>
          <a:xfrm>
            <a:off x="3501650" y="2819401"/>
            <a:ext cx="4481100" cy="1293600"/>
          </a:xfrm>
          <a:prstGeom prst="rect">
            <a:avLst/>
          </a:prstGeom>
          <a:solidFill>
            <a:srgbClr val="D9D9D9">
              <a:alpha val="51764"/>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900" u="sng"/>
              <a:t>Dickens</a:t>
            </a:r>
            <a:r>
              <a:rPr b="1" lang="en-GB" sz="1900" u="sng"/>
              <a:t> Class</a:t>
            </a:r>
            <a:endParaRPr b="1" sz="1900" u="sng"/>
          </a:p>
          <a:p>
            <a:pPr indent="0" lvl="0" marL="0" marR="0" rtl="0" algn="ctr">
              <a:spcBef>
                <a:spcPts val="0"/>
              </a:spcBef>
              <a:spcAft>
                <a:spcPts val="0"/>
              </a:spcAft>
              <a:buNone/>
            </a:pPr>
            <a:r>
              <a:rPr b="1" lang="en-GB" sz="1900" u="sng"/>
              <a:t>Year 4 &amp; 5 Curriculum Map</a:t>
            </a:r>
            <a:endParaRPr b="1" sz="1900" u="sng"/>
          </a:p>
          <a:p>
            <a:pPr indent="0" lvl="0" marL="0" marR="0" rtl="0" algn="ctr">
              <a:spcBef>
                <a:spcPts val="0"/>
              </a:spcBef>
              <a:spcAft>
                <a:spcPts val="0"/>
              </a:spcAft>
              <a:buNone/>
            </a:pPr>
            <a:r>
              <a:rPr b="1" lang="en-GB" sz="1900" u="sng"/>
              <a:t>Term 1</a:t>
            </a:r>
            <a:endParaRPr b="1" sz="1900" u="sng"/>
          </a:p>
          <a:p>
            <a:pPr indent="0" lvl="0" marL="0" rtl="0" algn="ctr">
              <a:spcBef>
                <a:spcPts val="0"/>
              </a:spcBef>
              <a:spcAft>
                <a:spcPts val="0"/>
              </a:spcAft>
              <a:buClr>
                <a:schemeClr val="dk1"/>
              </a:buClr>
              <a:buSzPts val="1100"/>
              <a:buFont typeface="Arial"/>
              <a:buNone/>
            </a:pPr>
            <a:r>
              <a:rPr b="1" i="1" lang="en-GB" sz="1800">
                <a:solidFill>
                  <a:schemeClr val="dk1"/>
                </a:solidFill>
              </a:rPr>
              <a:t>Is everything connected? </a:t>
            </a:r>
            <a:endParaRPr b="1" i="1" sz="3000" u="sng"/>
          </a:p>
        </p:txBody>
      </p:sp>
      <p:sp>
        <p:nvSpPr>
          <p:cNvPr id="73" name="Google Shape;73;p14"/>
          <p:cNvSpPr/>
          <p:nvPr/>
        </p:nvSpPr>
        <p:spPr>
          <a:xfrm>
            <a:off x="3020000" y="4173301"/>
            <a:ext cx="2991000" cy="1617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RE</a:t>
            </a:r>
            <a:endParaRPr b="1" sz="1800" u="sng">
              <a:latin typeface="Calibri"/>
              <a:ea typeface="Calibri"/>
              <a:cs typeface="Calibri"/>
              <a:sym typeface="Calibri"/>
            </a:endParaRPr>
          </a:p>
          <a:p>
            <a:pPr indent="0" lvl="0" marL="0" marR="0" rtl="0" algn="ctr">
              <a:spcBef>
                <a:spcPts val="0"/>
              </a:spcBef>
              <a:spcAft>
                <a:spcPts val="0"/>
              </a:spcAft>
              <a:buNone/>
            </a:pPr>
            <a:r>
              <a:rPr b="1" lang="en-GB" sz="1300">
                <a:latin typeface="Calibri"/>
                <a:ea typeface="Calibri"/>
                <a:cs typeface="Calibri"/>
                <a:sym typeface="Calibri"/>
              </a:rPr>
              <a:t>Enquiry Question: Why do </a:t>
            </a:r>
            <a:r>
              <a:rPr b="1" lang="en-GB" sz="1300">
                <a:latin typeface="Calibri"/>
                <a:ea typeface="Calibri"/>
                <a:cs typeface="Calibri"/>
                <a:sym typeface="Calibri"/>
              </a:rPr>
              <a:t>people</a:t>
            </a:r>
            <a:r>
              <a:rPr b="1" lang="en-GB" sz="1300">
                <a:latin typeface="Calibri"/>
                <a:ea typeface="Calibri"/>
                <a:cs typeface="Calibri"/>
                <a:sym typeface="Calibri"/>
              </a:rPr>
              <a:t> believe in God?</a:t>
            </a:r>
            <a:endParaRPr b="1" sz="1300">
              <a:latin typeface="Calibri"/>
              <a:ea typeface="Calibri"/>
              <a:cs typeface="Calibri"/>
              <a:sym typeface="Calibri"/>
            </a:endParaRPr>
          </a:p>
          <a:p>
            <a:pPr indent="0" lvl="0" marL="0" marR="0" rtl="0" algn="ctr">
              <a:spcBef>
                <a:spcPts val="0"/>
              </a:spcBef>
              <a:spcAft>
                <a:spcPts val="0"/>
              </a:spcAft>
              <a:buNone/>
            </a:pPr>
            <a:r>
              <a:rPr lang="en-GB" sz="1300">
                <a:latin typeface="Calibri"/>
                <a:ea typeface="Calibri"/>
                <a:cs typeface="Calibri"/>
                <a:sym typeface="Calibri"/>
              </a:rPr>
              <a:t>We will be looking at why Christians believe in God and who does not believe in God. We will be investigating this by looking at both sides of the </a:t>
            </a:r>
            <a:r>
              <a:rPr lang="en-GB" sz="1300">
                <a:latin typeface="Calibri"/>
                <a:ea typeface="Calibri"/>
                <a:cs typeface="Calibri"/>
                <a:sym typeface="Calibri"/>
              </a:rPr>
              <a:t>discussion</a:t>
            </a:r>
            <a:r>
              <a:rPr lang="en-GB" sz="1300">
                <a:latin typeface="Calibri"/>
                <a:ea typeface="Calibri"/>
                <a:cs typeface="Calibri"/>
                <a:sym typeface="Calibri"/>
              </a:rPr>
              <a:t>.</a:t>
            </a:r>
            <a:endParaRPr sz="1300">
              <a:latin typeface="Calibri"/>
              <a:ea typeface="Calibri"/>
              <a:cs typeface="Calibri"/>
              <a:sym typeface="Calibri"/>
            </a:endParaRPr>
          </a:p>
        </p:txBody>
      </p:sp>
      <p:sp>
        <p:nvSpPr>
          <p:cNvPr id="74" name="Google Shape;74;p14"/>
          <p:cNvSpPr/>
          <p:nvPr/>
        </p:nvSpPr>
        <p:spPr>
          <a:xfrm>
            <a:off x="7004725" y="5596200"/>
            <a:ext cx="1872600" cy="1107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Music</a:t>
            </a:r>
            <a:endParaRPr b="1" sz="1800" u="sng" strike="noStrike"/>
          </a:p>
          <a:p>
            <a:pPr indent="0" lvl="0" marL="0" rtl="0" algn="l">
              <a:spcBef>
                <a:spcPts val="0"/>
              </a:spcBef>
              <a:spcAft>
                <a:spcPts val="0"/>
              </a:spcAft>
              <a:buSzPts val="1100"/>
              <a:buNone/>
            </a:pPr>
            <a:r>
              <a:rPr b="1" lang="en-GB" sz="1000">
                <a:solidFill>
                  <a:schemeClr val="dk1"/>
                </a:solidFill>
              </a:rPr>
              <a:t>Melody and Harmony in Music</a:t>
            </a:r>
            <a:endParaRPr b="1" sz="1000">
              <a:solidFill>
                <a:schemeClr val="dk1"/>
              </a:solidFill>
            </a:endParaRPr>
          </a:p>
          <a:p>
            <a:pPr indent="0" lvl="0" marL="0" rtl="0" algn="l">
              <a:spcBef>
                <a:spcPts val="0"/>
              </a:spcBef>
              <a:spcAft>
                <a:spcPts val="0"/>
              </a:spcAft>
              <a:buClr>
                <a:schemeClr val="dk1"/>
              </a:buClr>
              <a:buSzPts val="1100"/>
              <a:buFont typeface="Arial"/>
              <a:buNone/>
            </a:pPr>
            <a:r>
              <a:rPr lang="en-GB" sz="1000">
                <a:solidFill>
                  <a:schemeClr val="dk1"/>
                </a:solidFill>
              </a:rPr>
              <a:t>We will be recognising melody using instruments and singing.</a:t>
            </a:r>
            <a:endParaRPr sz="1000">
              <a:solidFill>
                <a:schemeClr val="dk1"/>
              </a:solidFil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5" name="Google Shape;75;p14"/>
          <p:cNvSpPr/>
          <p:nvPr/>
        </p:nvSpPr>
        <p:spPr>
          <a:xfrm>
            <a:off x="8957500" y="4835700"/>
            <a:ext cx="2888700" cy="18954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Art / DT</a:t>
            </a:r>
            <a:endParaRPr b="1" sz="1800" u="sng" strike="noStrike"/>
          </a:p>
          <a:p>
            <a:pPr indent="0" lvl="0" marL="0" marR="0" rtl="0" algn="l">
              <a:spcBef>
                <a:spcPts val="0"/>
              </a:spcBef>
              <a:spcAft>
                <a:spcPts val="0"/>
              </a:spcAft>
              <a:buNone/>
            </a:pPr>
            <a:r>
              <a:t/>
            </a:r>
            <a:endParaRPr b="1" sz="400">
              <a:latin typeface="Calibri"/>
              <a:ea typeface="Calibri"/>
              <a:cs typeface="Calibri"/>
              <a:sym typeface="Calibri"/>
            </a:endParaRPr>
          </a:p>
          <a:p>
            <a:pPr indent="0" lvl="0" marL="0" marR="0" rtl="0" algn="l">
              <a:spcBef>
                <a:spcPts val="0"/>
              </a:spcBef>
              <a:spcAft>
                <a:spcPts val="0"/>
              </a:spcAft>
              <a:buNone/>
            </a:pPr>
            <a:r>
              <a:rPr b="1" lang="en-GB" sz="1300">
                <a:latin typeface="Calibri"/>
                <a:ea typeface="Calibri"/>
                <a:cs typeface="Calibri"/>
                <a:sym typeface="Calibri"/>
              </a:rPr>
              <a:t>Artist:Friedensreich Hundertwasser</a:t>
            </a:r>
            <a:endParaRPr b="1" sz="1300">
              <a:latin typeface="Calibri"/>
              <a:ea typeface="Calibri"/>
              <a:cs typeface="Calibri"/>
              <a:sym typeface="Calibri"/>
            </a:endParaRPr>
          </a:p>
          <a:p>
            <a:pPr indent="0" lvl="0" marL="0" marR="0" rtl="0" algn="l">
              <a:lnSpc>
                <a:spcPct val="100000"/>
              </a:lnSpc>
              <a:spcBef>
                <a:spcPts val="0"/>
              </a:spcBef>
              <a:spcAft>
                <a:spcPts val="0"/>
              </a:spcAft>
              <a:buNone/>
            </a:pPr>
            <a:r>
              <a:rPr lang="en-GB" sz="1300">
                <a:latin typeface="Calibri"/>
                <a:ea typeface="Calibri"/>
                <a:cs typeface="Calibri"/>
                <a:sym typeface="Calibri"/>
              </a:rPr>
              <a:t>We will be looking at formal elements of art and drawing and using these to imitate the work of Friedensreich Hundertwasser. We will be looking at what influenced Friedensreich Hundertwasser and how this developed through his art. </a:t>
            </a:r>
            <a:endParaRPr sz="1300">
              <a:latin typeface="Calibri"/>
              <a:ea typeface="Calibri"/>
              <a:cs typeface="Calibri"/>
              <a:sym typeface="Calibri"/>
            </a:endParaRPr>
          </a:p>
          <a:p>
            <a:pPr indent="0" lvl="0" marL="0" marR="0" rtl="0" algn="l">
              <a:lnSpc>
                <a:spcPct val="100000"/>
              </a:lnSpc>
              <a:spcBef>
                <a:spcPts val="0"/>
              </a:spcBef>
              <a:spcAft>
                <a:spcPts val="0"/>
              </a:spcAft>
              <a:buNone/>
            </a:pPr>
            <a:r>
              <a:t/>
            </a:r>
            <a:endParaRPr sz="1300">
              <a:latin typeface="Calibri"/>
              <a:ea typeface="Calibri"/>
              <a:cs typeface="Calibri"/>
              <a:sym typeface="Calibri"/>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
        <p:nvSpPr>
          <p:cNvPr id="76" name="Google Shape;76;p14"/>
          <p:cNvSpPr/>
          <p:nvPr/>
        </p:nvSpPr>
        <p:spPr>
          <a:xfrm>
            <a:off x="182625" y="5851500"/>
            <a:ext cx="3965100" cy="9129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Clr>
                <a:srgbClr val="000000"/>
              </a:buClr>
              <a:buFont typeface="Arial"/>
              <a:buNone/>
            </a:pPr>
            <a:r>
              <a:rPr b="1" lang="en-GB" sz="1800" u="sng">
                <a:latin typeface="Calibri"/>
                <a:ea typeface="Calibri"/>
                <a:cs typeface="Calibri"/>
                <a:sym typeface="Calibri"/>
              </a:rPr>
              <a:t>PSHE / Jigsaw</a:t>
            </a:r>
            <a:endParaRPr b="1" sz="1800" u="sng">
              <a:latin typeface="Calibri"/>
              <a:ea typeface="Calibri"/>
              <a:cs typeface="Calibri"/>
              <a:sym typeface="Calibri"/>
            </a:endParaRPr>
          </a:p>
          <a:p>
            <a:pPr indent="0" lvl="0" marL="0" rtl="0" algn="ctr">
              <a:spcBef>
                <a:spcPts val="0"/>
              </a:spcBef>
              <a:spcAft>
                <a:spcPts val="0"/>
              </a:spcAft>
              <a:buClr>
                <a:schemeClr val="dk1"/>
              </a:buClr>
              <a:buFont typeface="Arial"/>
              <a:buNone/>
            </a:pPr>
            <a:r>
              <a:rPr b="1" lang="en-GB" sz="1300">
                <a:solidFill>
                  <a:schemeClr val="dk1"/>
                </a:solidFill>
                <a:latin typeface="Calibri"/>
                <a:ea typeface="Calibri"/>
                <a:cs typeface="Calibri"/>
                <a:sym typeface="Calibri"/>
              </a:rPr>
              <a:t>Topic: Being Me In My World</a:t>
            </a:r>
            <a:endParaRPr b="1" sz="1300">
              <a:solidFill>
                <a:schemeClr val="dk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Font typeface="Arial"/>
              <a:buNone/>
            </a:pPr>
            <a:r>
              <a:rPr lang="en-GB" sz="1300">
                <a:solidFill>
                  <a:schemeClr val="dk1"/>
                </a:solidFill>
                <a:latin typeface="Calibri"/>
                <a:ea typeface="Calibri"/>
                <a:cs typeface="Calibri"/>
                <a:sym typeface="Calibri"/>
              </a:rPr>
              <a:t>We will address being part of a team and knowing how we belong.</a:t>
            </a:r>
            <a:endParaRPr sz="1300">
              <a:solidFill>
                <a:schemeClr val="dk1"/>
              </a:solidFill>
              <a:latin typeface="Calibri"/>
              <a:ea typeface="Calibri"/>
              <a:cs typeface="Calibri"/>
              <a:sym typeface="Calibri"/>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a:p>
            <a:pPr indent="0" lvl="0" marL="0" marR="0" rtl="0" algn="l">
              <a:spcBef>
                <a:spcPts val="0"/>
              </a:spcBef>
              <a:spcAft>
                <a:spcPts val="0"/>
              </a:spcAft>
              <a:buClr>
                <a:srgbClr val="000000"/>
              </a:buClr>
              <a:buFont typeface="Arial"/>
              <a:buNone/>
            </a:pPr>
            <a:r>
              <a:t/>
            </a:r>
            <a:endParaRPr b="0" sz="1800" strike="noStrike">
              <a:latin typeface="Arial"/>
              <a:ea typeface="Arial"/>
              <a:cs typeface="Arial"/>
              <a:sym typeface="Arial"/>
            </a:endParaRPr>
          </a:p>
        </p:txBody>
      </p:sp>
      <p:sp>
        <p:nvSpPr>
          <p:cNvPr id="77" name="Google Shape;77;p14"/>
          <p:cNvSpPr/>
          <p:nvPr/>
        </p:nvSpPr>
        <p:spPr>
          <a:xfrm>
            <a:off x="4263488" y="5851500"/>
            <a:ext cx="2625600" cy="879600"/>
          </a:xfrm>
          <a:prstGeom prst="rect">
            <a:avLst/>
          </a:prstGeom>
          <a:solidFill>
            <a:srgbClr val="D9D9D9">
              <a:alpha val="51760"/>
            </a:srgbClr>
          </a:solidFill>
          <a:ln cap="flat" cmpd="sng" w="12600">
            <a:solidFill>
              <a:srgbClr val="000000"/>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800" u="sng">
                <a:latin typeface="Calibri"/>
                <a:ea typeface="Calibri"/>
                <a:cs typeface="Calibri"/>
                <a:sym typeface="Calibri"/>
              </a:rPr>
              <a:t>Computing</a:t>
            </a:r>
            <a:endParaRPr b="1" sz="1800" u="sng" strike="noStrike"/>
          </a:p>
          <a:p>
            <a:pPr indent="0" lvl="0" marL="0" marR="0" rtl="0" algn="l">
              <a:lnSpc>
                <a:spcPct val="90000"/>
              </a:lnSpc>
              <a:spcBef>
                <a:spcPts val="0"/>
              </a:spcBef>
              <a:spcAft>
                <a:spcPts val="0"/>
              </a:spcAft>
              <a:buNone/>
            </a:pPr>
            <a:r>
              <a:rPr lang="en-GB" sz="1300">
                <a:latin typeface="Calibri"/>
                <a:ea typeface="Calibri"/>
                <a:cs typeface="Calibri"/>
                <a:sym typeface="Calibri"/>
              </a:rPr>
              <a:t>Sharing information- Know how devices and systems work and are protected. Use search engines safely. </a:t>
            </a:r>
            <a:endParaRPr sz="1300">
              <a:latin typeface="Calibri"/>
              <a:ea typeface="Calibri"/>
              <a:cs typeface="Calibri"/>
              <a:sym typeface="Calibri"/>
            </a:endParaRPr>
          </a:p>
          <a:p>
            <a:pPr indent="0" lvl="0" marL="0" marR="0" rtl="0" algn="l">
              <a:spcBef>
                <a:spcPts val="0"/>
              </a:spcBef>
              <a:spcAft>
                <a:spcPts val="0"/>
              </a:spcAft>
              <a:buNone/>
            </a:pPr>
            <a:r>
              <a:t/>
            </a:r>
            <a:endParaRPr b="0" sz="9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a:p>
            <a:pPr indent="0" lvl="0" marL="0" marR="0" rtl="0" algn="l">
              <a:spcBef>
                <a:spcPts val="0"/>
              </a:spcBef>
              <a:spcAft>
                <a:spcPts val="0"/>
              </a:spcAft>
              <a:buNone/>
            </a:pPr>
            <a:r>
              <a:t/>
            </a:r>
            <a:endParaRPr b="0" sz="1800"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